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7" r:id="rId8"/>
    <p:sldId id="265" r:id="rId9"/>
    <p:sldId id="266" r:id="rId10"/>
    <p:sldId id="278" r:id="rId11"/>
    <p:sldId id="279" r:id="rId12"/>
    <p:sldId id="280" r:id="rId13"/>
    <p:sldId id="268" r:id="rId14"/>
    <p:sldId id="281" r:id="rId15"/>
    <p:sldId id="282" r:id="rId16"/>
    <p:sldId id="275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7363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Первичная аккредитация специалистов со средним медицинским </a:t>
            </a:r>
            <a:r>
              <a:rPr lang="ru-RU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образованием.</a:t>
            </a:r>
            <a:br>
              <a:rPr lang="ru-RU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Пути </a:t>
            </a:r>
            <a:r>
              <a:rPr lang="ru-RU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и проблемы подготовки к ней</a:t>
            </a:r>
            <a:r>
              <a:rPr lang="ru-RU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.</a:t>
            </a:r>
            <a:endParaRPr lang="ru-RU" sz="4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345324"/>
            <a:ext cx="9144000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r">
              <a:spcBef>
                <a:spcPct val="20000"/>
              </a:spcBef>
              <a:buFont typeface="Arial" pitchFamily="34" charset="0"/>
              <a:buNone/>
              <a:defRPr sz="2400" b="1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2 – 3 июня 2016 г.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472514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Морозов Владимир Вадимович</a:t>
            </a:r>
            <a:r>
              <a:rPr lang="ru-RU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,</a:t>
            </a:r>
          </a:p>
          <a:p>
            <a:pPr algn="r">
              <a:defRPr/>
            </a:pPr>
            <a:r>
              <a:rPr lang="ru-RU" sz="18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директор ГБПОУ РО «Ростовский базовый</a:t>
            </a:r>
          </a:p>
          <a:p>
            <a:pPr algn="r">
              <a:defRPr/>
            </a:pPr>
            <a:r>
              <a:rPr lang="ru-RU" sz="18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медицинский колледж», </a:t>
            </a:r>
            <a:r>
              <a:rPr lang="ru-RU" sz="18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к.м.н.</a:t>
            </a:r>
            <a:endParaRPr lang="ru-RU" sz="1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62575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Педагогический коллектив колледжа готовится  к внедрению процедуры первичной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аккредитации.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Первичная аккредитация выпускников будет проводиться в целях определения готовности к осуществлению медицинской или фармацевтической деятельности лица, завершившего освоение основной образовательной программы высшего образования - программы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специалитета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 или среднего профессионального образования в соответствии с Федеральными государственными образовательными стандартами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Процедура первичной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аккредитации может состоять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из 3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этапов:</a:t>
            </a:r>
          </a:p>
          <a:p>
            <a:pPr algn="just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тестирование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ценка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практических навыков (умений) в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симуляционных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 условиях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ешение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ситуационных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задач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25719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Планируемое проведение первичной 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аккредитации</a:t>
            </a:r>
            <a:b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выпускников колледжа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10081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 Первый этап аккредитационного экзамена планируется провести в ГБПОУ РО «РБМК» в компьютерном классе, готовом к проведению компьютерного тестирования.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24136"/>
            <a:ext cx="9144000" cy="620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Первый этап аккредитационного экзамена</a:t>
            </a:r>
          </a:p>
        </p:txBody>
      </p:sp>
      <p:pic>
        <p:nvPicPr>
          <p:cNvPr id="5" name="Picture 2" descr="F:\Презентации\Доклад Морозова\РБМК\IMG_2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99" y="3437228"/>
            <a:ext cx="4184609" cy="27897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C:\Documents and Settings\Лаб_№2\Мои документы\Мои веб-узлы\rbmk\rbmk\images\foto-gal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0376" y="3429000"/>
            <a:ext cx="337206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826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7200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Для </a:t>
            </a:r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проведения второго этапа необходимо наличие симуляционного центра, который имеется в колледже.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96144"/>
            <a:ext cx="9144000" cy="620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Второй </a:t>
            </a: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этап аккредитационного экзамена</a:t>
            </a:r>
          </a:p>
        </p:txBody>
      </p:sp>
      <p:pic>
        <p:nvPicPr>
          <p:cNvPr id="4098" name="Picture 2" descr="F:\Презентации\Доклад Морозова\РБМК\IMG_28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F:\Презентации\Доклад Морозова\РБМК\IMG_29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01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6184"/>
            <a:ext cx="9144000" cy="21888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Для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проведения третьего этапа экзамена необходим банк ситуационных задач федерального уровня, который послужит основой определения уровня теоретической подготовки выпускников. Пока же особое значение придается проблемно-поисковым методам активного обучения, активизирующим познавательную деятельность студента. Это решение ситуационных задач регионального уровня, работа у постели пациента, в процедурных и перевязочных кабинетах, лабораториях. 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20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Третий 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этап </a:t>
            </a:r>
            <a:r>
              <a:rPr lang="ru-RU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аккредитационного</a:t>
            </a: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 экзамена</a:t>
            </a:r>
          </a:p>
        </p:txBody>
      </p:sp>
      <p:pic>
        <p:nvPicPr>
          <p:cNvPr id="5122" name="Picture 2" descr="F:\Фото\Фармация  ЦМК 2011\DSC0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7333"/>
            <a:ext cx="2175347" cy="29004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Фото\11.05.2011\IMG_26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96926" y="3768897"/>
            <a:ext cx="2943226" cy="29004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Фото\Колледжи РО\РБМК Каменка 04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28184" y="3768897"/>
            <a:ext cx="2175348" cy="29004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715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1764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Отсутствие </a:t>
            </a:r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четко определенной процедуры проведения первичной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аккредитации</a:t>
            </a:r>
          </a:p>
          <a:p>
            <a:pPr marL="0" indent="0">
              <a:buNone/>
            </a:pP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Проблемы материально-технического обеспечения (отсутствие специально оборудованных помещений, симуляционных центров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Отсутствие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структуры, </a:t>
            </a:r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 так же банка ситуационных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задач</a:t>
            </a:r>
          </a:p>
          <a:p>
            <a:pPr marL="0" indent="0">
              <a:buNone/>
            </a:pP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Отсутствие опыта проведения первичной аккредитации в соответствии с новыми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требованиями</a:t>
            </a: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620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                   Проблемы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проведения </a:t>
            </a:r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первичной аккредитации</a:t>
            </a:r>
            <a:b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выпускников колледжа</a:t>
            </a:r>
            <a:endParaRPr lang="ru-RU" sz="24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230425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Разработать порядок проведения процедуры первичной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аккредитации</a:t>
            </a:r>
          </a:p>
          <a:p>
            <a:pPr marL="0" indent="0">
              <a:buNone/>
            </a:pP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Определить пилотные площадки для проведения пробной или репетиционной процедуры первичной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аккредитации</a:t>
            </a:r>
          </a:p>
          <a:p>
            <a:pPr marL="0" indent="0">
              <a:buNone/>
            </a:pP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Начать работу по формированию банка ситуационных 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задач</a:t>
            </a: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Возможные мероприятия по подготовке к первичной аккредитации специалистов</a:t>
            </a:r>
            <a:b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со средним медицинским образованием</a:t>
            </a:r>
            <a:endParaRPr lang="ru-RU" sz="25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21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Ростовский базовый медицинский колледж, основанный в 1908 году, является одним из крупнейших учебных заведений не только города Ростова-на-Дону, но и всего Юга России. Он осуществляет обучение студентов базовой и углубленной подготовки по следующим специальностям</a:t>
            </a: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:</a:t>
            </a:r>
          </a:p>
          <a:p>
            <a:pPr marL="0" indent="0" algn="just">
              <a:buNone/>
            </a:pPr>
            <a:endParaRPr lang="ru-RU" sz="2200" b="1" i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  Лечебное дело</a:t>
            </a: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  Акушерское дело</a:t>
            </a: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  Стоматология ортопедическая</a:t>
            </a: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  Стоматология профилактическая</a:t>
            </a: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  Медико-профилактическое дело</a:t>
            </a: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  Фармация</a:t>
            </a:r>
          </a:p>
          <a:p>
            <a:pPr algn="just"/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  Сестринское дело</a:t>
            </a:r>
          </a:p>
          <a:p>
            <a:pPr marL="0" indent="0" algn="just">
              <a:buNone/>
            </a:pPr>
            <a:endParaRPr lang="ru-RU" sz="22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  <p:pic>
        <p:nvPicPr>
          <p:cNvPr id="1032" name="Picture 8" descr="F:\Презентации\Доклад Морозова\РБМК1\IMG_29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29"/>
          <a:stretch/>
        </p:blipFill>
        <p:spPr bwMode="auto">
          <a:xfrm>
            <a:off x="6156176" y="2708920"/>
            <a:ext cx="2925336" cy="22004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F:\Презентации\Доклад Морозова\РБМК\Административное здание на Пушкинской 173б и отд Стоматология ортопедическа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931168" cy="21932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816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7" y="1124744"/>
            <a:ext cx="9144397" cy="25922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</a:t>
            </a: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Учебный </a:t>
            </a: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процесс в колледже осуществляется в 4 корпусах, в которых расположены 11 аудиторий, 60 учебных кабинетов доклинической практики с уникальным наглядным материалом, аудио- и видеотехникой, три компьютерных класса с доступом в Интернет, спортивный и тренажерный залы, библиотека, медицинский кабинет.  Для практических занятий выделены учебные комнаты на базах городских и областных лечебно-профилактических учреждений.</a:t>
            </a:r>
          </a:p>
        </p:txBody>
      </p:sp>
      <p:pic>
        <p:nvPicPr>
          <p:cNvPr id="6" name="Picture 5" descr="F:\Презентации\Доклад Морозова\РБМК1\Копия IMG_29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600" y="3774627"/>
            <a:ext cx="2284668" cy="15231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F:\Презентации\Доклад Морозова\РБМК1\IMG_29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721852"/>
            <a:ext cx="2363831" cy="15758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6" descr="F:\Презентации\Доклад Морозова\РБМК\IMG_26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5202434"/>
            <a:ext cx="2308401" cy="15389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F:\Презентации\Доклад Морозова\РБМК1\_DSC91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862" y="5209967"/>
            <a:ext cx="2296254" cy="15373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Фото\Откр урок СТО 2011\DSC_154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09967"/>
            <a:ext cx="2326042" cy="1544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304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429000"/>
            <a:ext cx="9144000" cy="3403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Педагогический 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коллектив колледжа представлен несколькими поколениями и насчитывает 130 штатных преподавателей, благодаря слаженной работе которых колледж в 2006 году стал победителем областного конкурса (систем повышения профессионально-педагогической компетентности педагогических работников образовательных учреждений СПО) в номинации «Система менеджмента кадров учреждений СПО». Среди педагогов 11 кандидатов наук, 6 отличников здравоохранения, 4 отличника в среднем специальном образовании, заслуженный работник здравоохранения Российской Федерации, отличник народного просвещения, почетный работник общего образования, почетный работник Госсанэпидслужбы России, 4 лауреата премии Главы Администрации Ростовской области.</a:t>
            </a:r>
          </a:p>
        </p:txBody>
      </p:sp>
      <p:pic>
        <p:nvPicPr>
          <p:cNvPr id="6146" name="Picture 2" descr="F:\Презентации\Доклад Морозова\РБМК\_DSC9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32" y="836712"/>
            <a:ext cx="4824536" cy="25760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020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0882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2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Повышение </a:t>
            </a:r>
            <a:r>
              <a:rPr lang="ru-RU" sz="22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качества оказания медицинской помощи, ее безопасность и повышение эффективности расходования государственных ресурсов напрямую связаны с уровнем квалификации медицинских работников. Одним из направлений изменения существующих моделей медицинского образования является создание системы аккредитации специалистов здравоохранения.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6696744" cy="32060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40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8112"/>
            <a:ext cx="9144000" cy="6926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риоритеты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государственной политики в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области</a:t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кадрового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обеспечения здравоохранения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4216"/>
            <a:ext cx="9144000" cy="49411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Цель:</a:t>
            </a: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Повышение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уровня обеспеченности кадрами системы здравоохранения и их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квалификации.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Основные направления:</a:t>
            </a: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Снижение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дефицита медицинских кадров, в том числе за счет снижения оттока кадров из государственной и муниципальной систем здравоохранения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Устранение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дисбаланса в распределении медицинских кадров в трехуровневой системе оказания медицинской помощи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Совершенствование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системы практической подготовки медицинских и фармацевтических работников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Разработка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и внедрение аккредитации медицинских и фармацевтических специалистов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Повышение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престижа профессии, в том числе за счет создания позитивного образа медицинского и фармацевтического работника в общественном создании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Развитие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мер социальной поддержки медицинских и фармацевтических работников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Формирование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единых подходов к определению уровня квалификации и набора компетенций медицинских и фармацевтических специалистов, необходимых для занятия профессиональной деятельностью </a:t>
            </a:r>
          </a:p>
        </p:txBody>
      </p:sp>
    </p:spTree>
    <p:extLst>
      <p:ext uri="{BB962C8B-B14F-4D97-AF65-F5344CB8AC3E}">
        <p14:creationId xmlns:p14="http://schemas.microsoft.com/office/powerpoint/2010/main" xmlns="" val="21165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926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Изменения в Федеральном законе № 323«Об </a:t>
            </a: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основах </a:t>
            </a: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охраны</a:t>
            </a:r>
            <a:b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здоровья </a:t>
            </a: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граждан в Российской </a:t>
            </a: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Федерации» </a:t>
            </a: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от 21.11.2011 года </a:t>
            </a: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 </a:t>
            </a:r>
            <a:endParaRPr lang="ru-RU" sz="25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23131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В соответствии с Федеральным законом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от 29 декабря 2015 года № 389 «О внесении изменений в отдельные законодательные акты Российской Федерации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»:</a:t>
            </a:r>
          </a:p>
          <a:p>
            <a:pPr marL="0" indent="0" algn="just">
              <a:buNone/>
            </a:pPr>
            <a:endParaRPr lang="ru-RU" sz="105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>
              <a:buFont typeface="+mj-lt"/>
              <a:buAutoNum type="arabicPeriod"/>
            </a:pP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Регламентированно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, что переход к процедуре аккредитации будет поэтапным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Право на осуществление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медецинской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 деятельности на основании сертификата специалиста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продленно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 до 1 января 2026 года</a:t>
            </a:r>
          </a:p>
          <a:p>
            <a:pPr algn="just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Выдача сертификата специалиста осуществляется до 2021 года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0562"/>
            <a:ext cx="7416824" cy="18467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301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Сроки и этапы аккредитации специалистов, а также категории лиц, имеющих медицинское, фармацевтическое или иное </a:t>
            </a:r>
            <a:r>
              <a:rPr lang="ru-RU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образованиеи </a:t>
            </a: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подлежащих аккредитации </a:t>
            </a:r>
            <a:r>
              <a:rPr lang="ru-RU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специалистов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(в соответствии с приказом </a:t>
            </a:r>
            <a:r>
              <a:rPr lang="ru-RU" sz="16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Министерства здравоохранения РФ от 25 февраля 2016 г. N 127н)</a:t>
            </a:r>
          </a:p>
        </p:txBody>
      </p:sp>
      <p:pic>
        <p:nvPicPr>
          <p:cNvPr id="3076" name="Picture 4" descr="F:\Презентации\Доклад Морозова\Для НИжнего\Без имени-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3" y="2564904"/>
            <a:ext cx="8924517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70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332" y="1124744"/>
            <a:ext cx="9144000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Проведение </a:t>
            </a: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процедуры первичной аккредитации выпускников</a:t>
            </a:r>
            <a:b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</a:br>
            <a:r>
              <a:rPr lang="ru-RU" sz="25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 </a:t>
            </a:r>
            <a:r>
              <a:rPr lang="ru-RU" sz="25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стоматологических и фармацевтических факультетов ВУЗов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381642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 </a:t>
            </a:r>
            <a:r>
              <a:rPr lang="ru-RU" sz="2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С</a:t>
            </a:r>
            <a:r>
              <a:rPr lang="ru-RU" sz="2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остав </a:t>
            </a:r>
            <a:r>
              <a:rPr lang="ru-RU" sz="2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аккредитационной комиссии:</a:t>
            </a:r>
          </a:p>
          <a:p>
            <a:pPr algn="just"/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представитель 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некоммерческого профессионального 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сообщества</a:t>
            </a:r>
          </a:p>
          <a:p>
            <a:pPr algn="just"/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представитель работодателя</a:t>
            </a:r>
          </a:p>
          <a:p>
            <a:pPr algn="just"/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представитель 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образовательной 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организации</a:t>
            </a:r>
          </a:p>
          <a:p>
            <a:pPr algn="just"/>
            <a:endParaRPr lang="ru-RU" sz="20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	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 </a:t>
            </a:r>
            <a:r>
              <a:rPr lang="ru-RU" sz="2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Этапы п</a:t>
            </a:r>
            <a:r>
              <a:rPr lang="ru-RU" sz="2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ервичной аккредитации </a:t>
            </a:r>
            <a:r>
              <a:rPr lang="ru-RU" sz="2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выпускников стоматологических и фармацевтических факультетов </a:t>
            </a:r>
            <a:r>
              <a:rPr lang="ru-RU" sz="2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ВУЗов:</a:t>
            </a:r>
          </a:p>
          <a:p>
            <a:pPr algn="just"/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т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естирование</a:t>
            </a:r>
            <a:endParaRPr lang="ru-RU" sz="20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  <a:p>
            <a:pPr algn="just"/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о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ценка 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практических навыков в 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симуляционных 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условиях</a:t>
            </a:r>
          </a:p>
          <a:p>
            <a:pPr algn="just"/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р</a:t>
            </a: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ешение </a:t>
            </a:r>
            <a:r>
              <a:rPr lang="ru-RU" sz="2000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  <a:ea typeface="+mj-ea"/>
                <a:cs typeface="+mj-cs"/>
              </a:rPr>
              <a:t>ситуационных задач</a:t>
            </a:r>
          </a:p>
          <a:p>
            <a:pPr marL="0" indent="0" algn="just">
              <a:buNone/>
            </a:pPr>
            <a:endParaRPr lang="ru-RU" sz="2000" b="1" i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9b60482c5ed646f9e0ea5537b49237c896c2d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379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Первичная аккредитация специалистов со средним медицинским образованием. Пути и проблемы подготовки к ней.</vt:lpstr>
      <vt:lpstr>Слайд 2</vt:lpstr>
      <vt:lpstr>Слайд 3</vt:lpstr>
      <vt:lpstr>Слайд 4</vt:lpstr>
      <vt:lpstr>Слайд 5</vt:lpstr>
      <vt:lpstr>Приоритеты государственной политики в области кадрового обеспечения здравоохранения</vt:lpstr>
      <vt:lpstr>Изменения в Федеральном законе № 323«Об основах охраны здоровья граждан в Российской Федерации» от 21.11.2011 года  </vt:lpstr>
      <vt:lpstr>Слайд 8</vt:lpstr>
      <vt:lpstr>Проведение процедуры первичной аккредитации выпускников  стоматологических и фармацевтических факультетов ВУЗов</vt:lpstr>
      <vt:lpstr>Планируемое проведение первичной аккредитации выпускников колледжа</vt:lpstr>
      <vt:lpstr>Первый этап аккредитационного экзамена</vt:lpstr>
      <vt:lpstr>Второй этап аккредитационного экзамена</vt:lpstr>
      <vt:lpstr>Третий этап аккредитационного экзамена</vt:lpstr>
      <vt:lpstr>                   Проблемы проведения первичной аккредитации выпускников колледжа</vt:lpstr>
      <vt:lpstr>Возможные мероприятия по подготовке к первичной аккредитации специалистов со средним медицинским образованием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аккредитация специалистов со средним медицинским  образованием. Пути и проблемы подготовки к ней.</dc:title>
  <dc:creator>Наталья Владимировна Дресвянина</dc:creator>
  <cp:lastModifiedBy>Дресвянина Н.В.</cp:lastModifiedBy>
  <cp:revision>41</cp:revision>
  <dcterms:modified xsi:type="dcterms:W3CDTF">2016-06-07T08:11:54Z</dcterms:modified>
</cp:coreProperties>
</file>